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dlery Pro" panose="020B0604020202020204" charset="0"/>
      <p:regular r:id="rId13"/>
    </p:embeddedFont>
    <p:embeddedFont>
      <p:font typeface="Apricots" panose="020B0604020202020204" charset="0"/>
      <p:regular r:id="rId14"/>
    </p:embeddedFont>
    <p:embeddedFont>
      <p:font typeface="Della Respira" panose="020B0604020202020204" charset="0"/>
      <p:regular r:id="rId15"/>
    </p:embeddedFont>
    <p:embeddedFont>
      <p:font typeface="DM Sans" pitchFamily="2" charset="0"/>
      <p:regular r:id="rId16"/>
    </p:embeddedFont>
    <p:embeddedFont>
      <p:font typeface="DM Sans Bold" charset="0"/>
      <p:regular r:id="rId17"/>
    </p:embeddedFont>
    <p:embeddedFont>
      <p:font typeface="Garet" panose="020B0604020202020204" charset="0"/>
      <p:regular r:id="rId18"/>
    </p:embeddedFont>
    <p:embeddedFont>
      <p:font typeface="HK Grotesk Bold" panose="020B0604020202020204" charset="0"/>
      <p:regular r:id="rId19"/>
    </p:embeddedFont>
    <p:embeddedFont>
      <p:font typeface="HK Grotesk Light" panose="020B0604020202020204" charset="0"/>
      <p:regular r:id="rId20"/>
    </p:embeddedFont>
    <p:embeddedFont>
      <p:font typeface="Kollektif Bold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Open Sans Extra Bold" panose="020B0604020202020204" charset="0"/>
      <p:regular r:id="rId23"/>
    </p:embeddedFont>
    <p:embeddedFont>
      <p:font typeface="Oswald Bold" panose="020B0604020202020204" charset="0"/>
      <p:regular r:id="rId24"/>
    </p:embeddedFont>
    <p:embeddedFont>
      <p:font typeface="Poppins" panose="000005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856657" cy="10287000"/>
          </a:xfrm>
          <a:custGeom>
            <a:avLst/>
            <a:gdLst/>
            <a:ahLst/>
            <a:cxnLst/>
            <a:rect l="l" t="t" r="r" b="b"/>
            <a:pathLst>
              <a:path w="5856657" h="10287000">
                <a:moveTo>
                  <a:pt x="0" y="0"/>
                </a:moveTo>
                <a:lnTo>
                  <a:pt x="5856657" y="0"/>
                </a:lnTo>
                <a:lnTo>
                  <a:pt x="58566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17" t="-2725" b="-1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0096" y="2531319"/>
            <a:ext cx="10169204" cy="43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7"/>
              </a:lnSpc>
            </a:pPr>
            <a:r>
              <a:rPr lang="en-US" sz="95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You Tube Songs Analysis</a:t>
            </a:r>
          </a:p>
          <a:p>
            <a:pPr algn="l">
              <a:lnSpc>
                <a:spcPts val="11447"/>
              </a:lnSpc>
            </a:pPr>
            <a:r>
              <a:rPr lang="en-US" sz="95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Using Power BI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58800" y="7735913"/>
            <a:ext cx="3927920" cy="643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  <a:spcBef>
                <a:spcPct val="0"/>
              </a:spcBef>
            </a:pPr>
            <a:r>
              <a:rPr lang="en-US" sz="379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By Ankita Dey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694561" y="5475036"/>
            <a:ext cx="8276553" cy="8280825"/>
            <a:chOff x="0" y="0"/>
            <a:chExt cx="11035403" cy="11041100"/>
          </a:xfrm>
        </p:grpSpPr>
        <p:grpSp>
          <p:nvGrpSpPr>
            <p:cNvPr id="12" name="Group 12"/>
            <p:cNvGrpSpPr/>
            <p:nvPr/>
          </p:nvGrpSpPr>
          <p:grpSpPr>
            <a:xfrm rot="2700000">
              <a:off x="915551" y="2799524"/>
              <a:ext cx="9887197" cy="4753460"/>
              <a:chOff x="0" y="0"/>
              <a:chExt cx="660400" cy="317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298733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13470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AutoShape 1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-993127" y="7007780"/>
            <a:ext cx="5220776" cy="3398251"/>
          </a:xfrm>
          <a:custGeom>
            <a:avLst/>
            <a:gdLst/>
            <a:ahLst/>
            <a:cxnLst/>
            <a:rect l="l" t="t" r="r" b="b"/>
            <a:pathLst>
              <a:path w="5220776" h="3398251">
                <a:moveTo>
                  <a:pt x="0" y="0"/>
                </a:moveTo>
                <a:lnTo>
                  <a:pt x="5220777" y="0"/>
                </a:lnTo>
                <a:lnTo>
                  <a:pt x="5220777" y="3398251"/>
                </a:lnTo>
                <a:lnTo>
                  <a:pt x="0" y="3398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784200" y="2799181"/>
            <a:ext cx="10620170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84200" y="4624805"/>
            <a:ext cx="10719600" cy="348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>
                <a:solidFill>
                  <a:srgbClr val="FFFAEB"/>
                </a:solidFill>
                <a:latin typeface="DM Sans"/>
                <a:ea typeface="DM Sans"/>
                <a:cs typeface="DM Sans"/>
                <a:sym typeface="DM Sans"/>
              </a:rPr>
              <a:t>Analyzing YouTube songs through comprehensive data analysis reveals valuable insights into audience engagement, content performance, and strategic opportunities for growth. By examining metrics such as views, likes, comments, we gain a deeper understanding of which songs resonate most with viewers and which artists command the most attention. This analysis enables us to identify trends over time and optimize content strategy accordingly.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3278603" y="-3291408"/>
            <a:ext cx="8276553" cy="8280825"/>
            <a:chOff x="0" y="0"/>
            <a:chExt cx="11035403" cy="11041100"/>
          </a:xfrm>
        </p:grpSpPr>
        <p:grpSp>
          <p:nvGrpSpPr>
            <p:cNvPr id="24" name="Group 24"/>
            <p:cNvGrpSpPr/>
            <p:nvPr/>
          </p:nvGrpSpPr>
          <p:grpSpPr>
            <a:xfrm rot="2700000">
              <a:off x="915551" y="2799524"/>
              <a:ext cx="9887197" cy="4753460"/>
              <a:chOff x="0" y="0"/>
              <a:chExt cx="660400" cy="317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7" name="AutoShape 27"/>
            <p:cNvSpPr/>
            <p:nvPr/>
          </p:nvSpPr>
          <p:spPr>
            <a:xfrm>
              <a:off x="298733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13470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AutoShape 29"/>
          <p:cNvSpPr/>
          <p:nvPr/>
        </p:nvSpPr>
        <p:spPr>
          <a:xfrm>
            <a:off x="-3519047" y="21237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-3645702" y="598639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-3789556" y="1038316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82427"/>
            <a:ext cx="18288000" cy="11690828"/>
          </a:xfrm>
          <a:custGeom>
            <a:avLst/>
            <a:gdLst/>
            <a:ahLst/>
            <a:cxnLst/>
            <a:rect l="l" t="t" r="r" b="b"/>
            <a:pathLst>
              <a:path w="18288000" h="11690828">
                <a:moveTo>
                  <a:pt x="0" y="0"/>
                </a:moveTo>
                <a:lnTo>
                  <a:pt x="18288000" y="0"/>
                </a:lnTo>
                <a:lnTo>
                  <a:pt x="18288000" y="11690829"/>
                </a:lnTo>
                <a:lnTo>
                  <a:pt x="0" y="1169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0" b="-21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64481" y="4722769"/>
            <a:ext cx="4757209" cy="155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39"/>
              </a:lnSpc>
              <a:spcBef>
                <a:spcPct val="0"/>
              </a:spcBef>
            </a:pPr>
            <a:r>
              <a:rPr lang="en-US" sz="8599">
                <a:solidFill>
                  <a:srgbClr val="FFDE59"/>
                </a:solidFill>
                <a:latin typeface="Adlery Pro"/>
                <a:ea typeface="Adlery Pro"/>
                <a:cs typeface="Adlery Pro"/>
                <a:sym typeface="Adlery Pr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25307" y="6033955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9305" y="317143"/>
            <a:ext cx="1671720" cy="2403578"/>
          </a:xfrm>
          <a:custGeom>
            <a:avLst/>
            <a:gdLst/>
            <a:ahLst/>
            <a:cxnLst/>
            <a:rect l="l" t="t" r="r" b="b"/>
            <a:pathLst>
              <a:path w="1671720" h="2403578">
                <a:moveTo>
                  <a:pt x="0" y="0"/>
                </a:moveTo>
                <a:lnTo>
                  <a:pt x="1671719" y="0"/>
                </a:lnTo>
                <a:lnTo>
                  <a:pt x="1671719" y="2403579"/>
                </a:lnTo>
                <a:lnTo>
                  <a:pt x="0" y="240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DATASET 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POWER BI 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RECOMMENDATIONS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51888"/>
          </a:xfrm>
          <a:custGeom>
            <a:avLst/>
            <a:gdLst/>
            <a:ahLst/>
            <a:cxnLst/>
            <a:rect l="l" t="t" r="r" b="b"/>
            <a:pathLst>
              <a:path w="18288000" h="5651888">
                <a:moveTo>
                  <a:pt x="0" y="0"/>
                </a:moveTo>
                <a:lnTo>
                  <a:pt x="18288000" y="0"/>
                </a:lnTo>
                <a:lnTo>
                  <a:pt x="18288000" y="5651888"/>
                </a:lnTo>
                <a:lnTo>
                  <a:pt x="0" y="565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917" b="-618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14855" y="2590556"/>
            <a:ext cx="11245454" cy="6099125"/>
            <a:chOff x="0" y="0"/>
            <a:chExt cx="2961766" cy="16063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66" cy="1606354"/>
            </a:xfrm>
            <a:custGeom>
              <a:avLst/>
              <a:gdLst/>
              <a:ahLst/>
              <a:cxnLst/>
              <a:rect l="l" t="t" r="r" b="b"/>
              <a:pathLst>
                <a:path w="2961766" h="1606354">
                  <a:moveTo>
                    <a:pt x="0" y="0"/>
                  </a:moveTo>
                  <a:lnTo>
                    <a:pt x="2961766" y="0"/>
                  </a:lnTo>
                  <a:lnTo>
                    <a:pt x="2961766" y="1606354"/>
                  </a:lnTo>
                  <a:lnTo>
                    <a:pt x="0" y="1606354"/>
                  </a:lnTo>
                  <a:close/>
                </a:path>
              </a:pathLst>
            </a:custGeom>
            <a:solidFill>
              <a:srgbClr val="A67D5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61766" cy="1644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96755" y="4047279"/>
            <a:ext cx="10494490" cy="46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project aims to conduct a comprehensive analysis of YouTube songs data using Power BI. The dataset contains key attributes such as video ID, channel title, title, description, tags, published date,</a:t>
            </a:r>
          </a:p>
          <a:p>
            <a:pPr algn="l">
              <a:lnSpc>
                <a:spcPts val="3288"/>
              </a:lnSpc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view count, like count, favorite count, comment count, video duration, video definition, and caption details. The goal is to utilize Power BI to create insightful visualizations and reports that provide a deeper</a:t>
            </a:r>
          </a:p>
          <a:p>
            <a:pPr algn="l">
              <a:lnSpc>
                <a:spcPts val="3288"/>
              </a:lnSpc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understanding of YouTube songs' performance, popularity, and user engagement. The analysis aims to uncover trends, preferences, and patterns in the data to aid content creators and stakeholders in</a:t>
            </a:r>
          </a:p>
          <a:p>
            <a:pPr algn="l">
              <a:lnSpc>
                <a:spcPts val="3288"/>
              </a:lnSpc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optimizing their YouTube song content.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971526" cy="10287000"/>
          </a:xfrm>
          <a:custGeom>
            <a:avLst/>
            <a:gdLst/>
            <a:ahLst/>
            <a:cxnLst/>
            <a:rect l="l" t="t" r="r" b="b"/>
            <a:pathLst>
              <a:path w="4971526" h="10287000">
                <a:moveTo>
                  <a:pt x="0" y="0"/>
                </a:moveTo>
                <a:lnTo>
                  <a:pt x="4971526" y="0"/>
                </a:lnTo>
                <a:lnTo>
                  <a:pt x="49715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9" r="-17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2900" y="760345"/>
            <a:ext cx="10566400" cy="104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1"/>
              </a:lnSpc>
              <a:spcBef>
                <a:spcPct val="0"/>
              </a:spcBef>
            </a:pPr>
            <a:r>
              <a:rPr lang="en-US" sz="6079" spc="595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DATASET DESCRIPTION: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61019" y="2267124"/>
            <a:ext cx="12188471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video_id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Unique identifier for each YouTube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channelTitle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Title of the YouTube channel publishing the song.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3.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title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Title of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4.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Description provided for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5.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tags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Tags associated with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6.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publishedAt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Date and time when the YouTube song video was published.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7.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viewCount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Number of views received by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8.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likeCount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Number of likes received by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9.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favoriteCount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Number of times the YouTube song video has been marked as a favorite.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10.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commentCount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Number of comments posted on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11.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duration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Duration of the YouTube song video.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12.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definition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Video definition or quality (e.g., HD, SD).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13. </a:t>
            </a:r>
            <a:r>
              <a:rPr lang="en-US" sz="2799">
                <a:solidFill>
                  <a:srgbClr val="100F0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caption</a:t>
            </a:r>
            <a:r>
              <a:rPr lang="en-US" sz="2799">
                <a:solidFill>
                  <a:srgbClr val="100F0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Availability of captions for the YouTube song video.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0130" y="4256796"/>
            <a:ext cx="4918723" cy="4034342"/>
            <a:chOff x="0" y="0"/>
            <a:chExt cx="1295466" cy="106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466" cy="1062543"/>
            </a:xfrm>
            <a:custGeom>
              <a:avLst/>
              <a:gdLst/>
              <a:ahLst/>
              <a:cxnLst/>
              <a:rect l="l" t="t" r="r" b="b"/>
              <a:pathLst>
                <a:path w="1295466" h="1062543">
                  <a:moveTo>
                    <a:pt x="17314" y="0"/>
                  </a:moveTo>
                  <a:lnTo>
                    <a:pt x="1278152" y="0"/>
                  </a:lnTo>
                  <a:cubicBezTo>
                    <a:pt x="1287715" y="0"/>
                    <a:pt x="1295466" y="7752"/>
                    <a:pt x="1295466" y="17314"/>
                  </a:cubicBezTo>
                  <a:lnTo>
                    <a:pt x="1295466" y="1045229"/>
                  </a:lnTo>
                  <a:cubicBezTo>
                    <a:pt x="1295466" y="1054791"/>
                    <a:pt x="1287715" y="1062543"/>
                    <a:pt x="1278152" y="1062543"/>
                  </a:cubicBezTo>
                  <a:lnTo>
                    <a:pt x="17314" y="1062543"/>
                  </a:lnTo>
                  <a:cubicBezTo>
                    <a:pt x="7752" y="1062543"/>
                    <a:pt x="0" y="1054791"/>
                    <a:pt x="0" y="1045229"/>
                  </a:cubicBezTo>
                  <a:lnTo>
                    <a:pt x="0" y="17314"/>
                  </a:lnTo>
                  <a:cubicBezTo>
                    <a:pt x="0" y="7752"/>
                    <a:pt x="7752" y="0"/>
                    <a:pt x="17314" y="0"/>
                  </a:cubicBezTo>
                  <a:close/>
                </a:path>
              </a:pathLst>
            </a:custGeom>
            <a:solidFill>
              <a:srgbClr val="6091C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95466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20130" y="3298178"/>
            <a:ext cx="4918723" cy="1473374"/>
            <a:chOff x="0" y="0"/>
            <a:chExt cx="1073340" cy="321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3340" cy="321513"/>
            </a:xfrm>
            <a:custGeom>
              <a:avLst/>
              <a:gdLst/>
              <a:ahLst/>
              <a:cxnLst/>
              <a:rect l="l" t="t" r="r" b="b"/>
              <a:pathLst>
                <a:path w="1073340" h="321513">
                  <a:moveTo>
                    <a:pt x="1073340" y="0"/>
                  </a:moveTo>
                  <a:lnTo>
                    <a:pt x="1073340" y="207213"/>
                  </a:lnTo>
                  <a:lnTo>
                    <a:pt x="53667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073340" y="0"/>
                  </a:lnTo>
                  <a:close/>
                </a:path>
              </a:pathLst>
            </a:custGeom>
            <a:solidFill>
              <a:srgbClr val="0732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733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2750" y="4256796"/>
            <a:ext cx="4918723" cy="4034342"/>
            <a:chOff x="0" y="0"/>
            <a:chExt cx="1295466" cy="106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466" cy="1062543"/>
            </a:xfrm>
            <a:custGeom>
              <a:avLst/>
              <a:gdLst/>
              <a:ahLst/>
              <a:cxnLst/>
              <a:rect l="l" t="t" r="r" b="b"/>
              <a:pathLst>
                <a:path w="1295466" h="1062543">
                  <a:moveTo>
                    <a:pt x="17314" y="0"/>
                  </a:moveTo>
                  <a:lnTo>
                    <a:pt x="1278152" y="0"/>
                  </a:lnTo>
                  <a:cubicBezTo>
                    <a:pt x="1287715" y="0"/>
                    <a:pt x="1295466" y="7752"/>
                    <a:pt x="1295466" y="17314"/>
                  </a:cubicBezTo>
                  <a:lnTo>
                    <a:pt x="1295466" y="1045229"/>
                  </a:lnTo>
                  <a:cubicBezTo>
                    <a:pt x="1295466" y="1054791"/>
                    <a:pt x="1287715" y="1062543"/>
                    <a:pt x="1278152" y="1062543"/>
                  </a:cubicBezTo>
                  <a:lnTo>
                    <a:pt x="17314" y="1062543"/>
                  </a:lnTo>
                  <a:cubicBezTo>
                    <a:pt x="7752" y="1062543"/>
                    <a:pt x="0" y="1054791"/>
                    <a:pt x="0" y="1045229"/>
                  </a:cubicBezTo>
                  <a:lnTo>
                    <a:pt x="0" y="17314"/>
                  </a:lnTo>
                  <a:cubicBezTo>
                    <a:pt x="0" y="7752"/>
                    <a:pt x="7752" y="0"/>
                    <a:pt x="17314" y="0"/>
                  </a:cubicBezTo>
                  <a:close/>
                </a:path>
              </a:pathLst>
            </a:custGeom>
            <a:solidFill>
              <a:srgbClr val="6091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95466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682750" y="3298178"/>
            <a:ext cx="4918723" cy="1473374"/>
            <a:chOff x="0" y="0"/>
            <a:chExt cx="1073340" cy="321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3340" cy="321513"/>
            </a:xfrm>
            <a:custGeom>
              <a:avLst/>
              <a:gdLst/>
              <a:ahLst/>
              <a:cxnLst/>
              <a:rect l="l" t="t" r="r" b="b"/>
              <a:pathLst>
                <a:path w="1073340" h="321513">
                  <a:moveTo>
                    <a:pt x="1073340" y="0"/>
                  </a:moveTo>
                  <a:lnTo>
                    <a:pt x="1073340" y="207213"/>
                  </a:lnTo>
                  <a:lnTo>
                    <a:pt x="53667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073340" y="0"/>
                  </a:lnTo>
                  <a:close/>
                </a:path>
              </a:pathLst>
            </a:custGeom>
            <a:solidFill>
              <a:srgbClr val="0732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733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49148" y="4256796"/>
            <a:ext cx="4918723" cy="4034342"/>
            <a:chOff x="0" y="0"/>
            <a:chExt cx="1295466" cy="106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5466" cy="1062543"/>
            </a:xfrm>
            <a:custGeom>
              <a:avLst/>
              <a:gdLst/>
              <a:ahLst/>
              <a:cxnLst/>
              <a:rect l="l" t="t" r="r" b="b"/>
              <a:pathLst>
                <a:path w="1295466" h="1062543">
                  <a:moveTo>
                    <a:pt x="17314" y="0"/>
                  </a:moveTo>
                  <a:lnTo>
                    <a:pt x="1278152" y="0"/>
                  </a:lnTo>
                  <a:cubicBezTo>
                    <a:pt x="1287715" y="0"/>
                    <a:pt x="1295466" y="7752"/>
                    <a:pt x="1295466" y="17314"/>
                  </a:cubicBezTo>
                  <a:lnTo>
                    <a:pt x="1295466" y="1045229"/>
                  </a:lnTo>
                  <a:cubicBezTo>
                    <a:pt x="1295466" y="1054791"/>
                    <a:pt x="1287715" y="1062543"/>
                    <a:pt x="1278152" y="1062543"/>
                  </a:cubicBezTo>
                  <a:lnTo>
                    <a:pt x="17314" y="1062543"/>
                  </a:lnTo>
                  <a:cubicBezTo>
                    <a:pt x="7752" y="1062543"/>
                    <a:pt x="0" y="1054791"/>
                    <a:pt x="0" y="1045229"/>
                  </a:cubicBezTo>
                  <a:lnTo>
                    <a:pt x="0" y="17314"/>
                  </a:lnTo>
                  <a:cubicBezTo>
                    <a:pt x="0" y="7752"/>
                    <a:pt x="7752" y="0"/>
                    <a:pt x="17314" y="0"/>
                  </a:cubicBezTo>
                  <a:close/>
                </a:path>
              </a:pathLst>
            </a:custGeom>
            <a:solidFill>
              <a:srgbClr val="6091C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295466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2049148" y="3298178"/>
            <a:ext cx="4918723" cy="1473374"/>
            <a:chOff x="0" y="0"/>
            <a:chExt cx="1073340" cy="321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3340" cy="321513"/>
            </a:xfrm>
            <a:custGeom>
              <a:avLst/>
              <a:gdLst/>
              <a:ahLst/>
              <a:cxnLst/>
              <a:rect l="l" t="t" r="r" b="b"/>
              <a:pathLst>
                <a:path w="1073340" h="321513">
                  <a:moveTo>
                    <a:pt x="1073340" y="0"/>
                  </a:moveTo>
                  <a:lnTo>
                    <a:pt x="1073340" y="207213"/>
                  </a:lnTo>
                  <a:lnTo>
                    <a:pt x="53667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073340" y="0"/>
                  </a:lnTo>
                  <a:close/>
                </a:path>
              </a:pathLst>
            </a:custGeom>
            <a:solidFill>
              <a:srgbClr val="07326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733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251223" y="8334370"/>
            <a:ext cx="4293129" cy="42931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26E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613155" y="-2146565"/>
            <a:ext cx="4293129" cy="42931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26E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389711" y="-1175164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4" y="0"/>
                </a:lnTo>
                <a:lnTo>
                  <a:pt x="4016154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43904" y="3776101"/>
            <a:ext cx="4071174" cy="91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 and Preparation: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71899" y="5190618"/>
            <a:ext cx="4953270" cy="237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669" lvl="1" indent="-229835" algn="l">
              <a:lnSpc>
                <a:spcPts val="3193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Explore patterns and distributions in view counts, like counts, and comments.</a:t>
            </a:r>
          </a:p>
          <a:p>
            <a:pPr marL="459669" lvl="1" indent="-229835" algn="l">
              <a:lnSpc>
                <a:spcPts val="3193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trends in the popularity and engagement of YouTube song videos.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06524" y="3776101"/>
            <a:ext cx="4071174" cy="91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Exploratory Data Analysis (EDA):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2922" y="3776101"/>
            <a:ext cx="4071174" cy="91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 and Channel Analysis:</a:t>
            </a:r>
          </a:p>
        </p:txBody>
      </p:sp>
      <p:sp>
        <p:nvSpPr>
          <p:cNvPr id="31" name="Freeform 31"/>
          <p:cNvSpPr/>
          <p:nvPr/>
        </p:nvSpPr>
        <p:spPr>
          <a:xfrm>
            <a:off x="-1474667" y="9379003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3" y="0"/>
                </a:lnTo>
                <a:lnTo>
                  <a:pt x="4016153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2390479" y="5190653"/>
            <a:ext cx="4236060" cy="237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Analyze the distribution of videos across different channels.</a:t>
            </a:r>
          </a:p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popular tags and their correlation with view counts.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907" y="5190653"/>
            <a:ext cx="4914945" cy="197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 and preprocess the dataset, handling missing values or outliers.</a:t>
            </a:r>
          </a:p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Convert relevant columns to appropriate data types.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00581" y="923925"/>
            <a:ext cx="6295906" cy="92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3"/>
              </a:lnSpc>
              <a:spcBef>
                <a:spcPct val="0"/>
              </a:spcBef>
            </a:pPr>
            <a:r>
              <a:rPr lang="en-US" sz="535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Objectives</a:t>
            </a:r>
            <a:r>
              <a:rPr lang="en-US" sz="535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3329" y="4278050"/>
            <a:ext cx="4918723" cy="4034342"/>
            <a:chOff x="0" y="0"/>
            <a:chExt cx="1295466" cy="106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466" cy="1062543"/>
            </a:xfrm>
            <a:custGeom>
              <a:avLst/>
              <a:gdLst/>
              <a:ahLst/>
              <a:cxnLst/>
              <a:rect l="l" t="t" r="r" b="b"/>
              <a:pathLst>
                <a:path w="1295466" h="1062543">
                  <a:moveTo>
                    <a:pt x="17314" y="0"/>
                  </a:moveTo>
                  <a:lnTo>
                    <a:pt x="1278152" y="0"/>
                  </a:lnTo>
                  <a:cubicBezTo>
                    <a:pt x="1287715" y="0"/>
                    <a:pt x="1295466" y="7752"/>
                    <a:pt x="1295466" y="17314"/>
                  </a:cubicBezTo>
                  <a:lnTo>
                    <a:pt x="1295466" y="1045229"/>
                  </a:lnTo>
                  <a:cubicBezTo>
                    <a:pt x="1295466" y="1054791"/>
                    <a:pt x="1287715" y="1062543"/>
                    <a:pt x="1278152" y="1062543"/>
                  </a:cubicBezTo>
                  <a:lnTo>
                    <a:pt x="17314" y="1062543"/>
                  </a:lnTo>
                  <a:cubicBezTo>
                    <a:pt x="7752" y="1062543"/>
                    <a:pt x="0" y="1054791"/>
                    <a:pt x="0" y="1045229"/>
                  </a:cubicBezTo>
                  <a:lnTo>
                    <a:pt x="0" y="17314"/>
                  </a:lnTo>
                  <a:cubicBezTo>
                    <a:pt x="0" y="7752"/>
                    <a:pt x="7752" y="0"/>
                    <a:pt x="17314" y="0"/>
                  </a:cubicBezTo>
                  <a:close/>
                </a:path>
              </a:pathLst>
            </a:custGeom>
            <a:solidFill>
              <a:srgbClr val="6091C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95466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003329" y="3319433"/>
            <a:ext cx="4918723" cy="1473374"/>
            <a:chOff x="0" y="0"/>
            <a:chExt cx="1073340" cy="321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3340" cy="321513"/>
            </a:xfrm>
            <a:custGeom>
              <a:avLst/>
              <a:gdLst/>
              <a:ahLst/>
              <a:cxnLst/>
              <a:rect l="l" t="t" r="r" b="b"/>
              <a:pathLst>
                <a:path w="1073340" h="321513">
                  <a:moveTo>
                    <a:pt x="1073340" y="0"/>
                  </a:moveTo>
                  <a:lnTo>
                    <a:pt x="1073340" y="207213"/>
                  </a:lnTo>
                  <a:lnTo>
                    <a:pt x="53667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073340" y="0"/>
                  </a:lnTo>
                  <a:close/>
                </a:path>
              </a:pathLst>
            </a:custGeom>
            <a:solidFill>
              <a:srgbClr val="0732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733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5949" y="4278050"/>
            <a:ext cx="4918723" cy="4034342"/>
            <a:chOff x="0" y="0"/>
            <a:chExt cx="1295466" cy="106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466" cy="1062543"/>
            </a:xfrm>
            <a:custGeom>
              <a:avLst/>
              <a:gdLst/>
              <a:ahLst/>
              <a:cxnLst/>
              <a:rect l="l" t="t" r="r" b="b"/>
              <a:pathLst>
                <a:path w="1295466" h="1062543">
                  <a:moveTo>
                    <a:pt x="17314" y="0"/>
                  </a:moveTo>
                  <a:lnTo>
                    <a:pt x="1278152" y="0"/>
                  </a:lnTo>
                  <a:cubicBezTo>
                    <a:pt x="1287715" y="0"/>
                    <a:pt x="1295466" y="7752"/>
                    <a:pt x="1295466" y="17314"/>
                  </a:cubicBezTo>
                  <a:lnTo>
                    <a:pt x="1295466" y="1045229"/>
                  </a:lnTo>
                  <a:cubicBezTo>
                    <a:pt x="1295466" y="1054791"/>
                    <a:pt x="1287715" y="1062543"/>
                    <a:pt x="1278152" y="1062543"/>
                  </a:cubicBezTo>
                  <a:lnTo>
                    <a:pt x="17314" y="1062543"/>
                  </a:lnTo>
                  <a:cubicBezTo>
                    <a:pt x="7752" y="1062543"/>
                    <a:pt x="0" y="1054791"/>
                    <a:pt x="0" y="1045229"/>
                  </a:cubicBezTo>
                  <a:lnTo>
                    <a:pt x="0" y="17314"/>
                  </a:lnTo>
                  <a:cubicBezTo>
                    <a:pt x="0" y="7752"/>
                    <a:pt x="7752" y="0"/>
                    <a:pt x="17314" y="0"/>
                  </a:cubicBezTo>
                  <a:close/>
                </a:path>
              </a:pathLst>
            </a:custGeom>
            <a:solidFill>
              <a:srgbClr val="6091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95466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365949" y="3319433"/>
            <a:ext cx="4918723" cy="1473374"/>
            <a:chOff x="0" y="0"/>
            <a:chExt cx="1073340" cy="321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3340" cy="321513"/>
            </a:xfrm>
            <a:custGeom>
              <a:avLst/>
              <a:gdLst/>
              <a:ahLst/>
              <a:cxnLst/>
              <a:rect l="l" t="t" r="r" b="b"/>
              <a:pathLst>
                <a:path w="1073340" h="321513">
                  <a:moveTo>
                    <a:pt x="1073340" y="0"/>
                  </a:moveTo>
                  <a:lnTo>
                    <a:pt x="1073340" y="207213"/>
                  </a:lnTo>
                  <a:lnTo>
                    <a:pt x="53667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073340" y="0"/>
                  </a:lnTo>
                  <a:close/>
                </a:path>
              </a:pathLst>
            </a:custGeom>
            <a:solidFill>
              <a:srgbClr val="0732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733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12735" y="8140435"/>
            <a:ext cx="4293129" cy="42931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26E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613155" y="-2146565"/>
            <a:ext cx="4293129" cy="42931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26E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389711" y="-1175164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4" y="0"/>
                </a:lnTo>
                <a:lnTo>
                  <a:pt x="4016154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412539" y="4008495"/>
            <a:ext cx="4071174" cy="44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Temporal Trends: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07280" y="5211907"/>
            <a:ext cx="4236060" cy="277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Investigate relationships between likes, comments, and views.</a:t>
            </a:r>
          </a:p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factors influencing user engagement with YouTube song videos.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89723" y="3797355"/>
            <a:ext cx="4071174" cy="91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User Engagement Insights:</a:t>
            </a:r>
          </a:p>
        </p:txBody>
      </p:sp>
      <p:sp>
        <p:nvSpPr>
          <p:cNvPr id="24" name="Freeform 24"/>
          <p:cNvSpPr/>
          <p:nvPr/>
        </p:nvSpPr>
        <p:spPr>
          <a:xfrm>
            <a:off x="-1474667" y="9379003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3" y="0"/>
                </a:lnTo>
                <a:lnTo>
                  <a:pt x="4016153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344660" y="5211907"/>
            <a:ext cx="4236060" cy="237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Explore how YouTube song video metrics vary over time.</a:t>
            </a:r>
          </a:p>
          <a:p>
            <a:pPr marL="459867" lvl="1" indent="-229933" algn="l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peak publishing times and their impact on engagement.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56490" y="1225434"/>
            <a:ext cx="6131123" cy="92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4"/>
              </a:lnSpc>
              <a:spcBef>
                <a:spcPct val="0"/>
              </a:spcBef>
            </a:pPr>
            <a:r>
              <a:rPr lang="en-US" sz="53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Objectives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6575" y="3051011"/>
            <a:ext cx="10214850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 dirty="0">
                <a:solidFill>
                  <a:srgbClr val="FFFAEB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Montserrat Bold"/>
                <a:ea typeface="Montserrat Bold"/>
                <a:cs typeface="Montserrat Bold"/>
                <a:sym typeface="Montserrat Bold"/>
              </a:rPr>
              <a:t>Power BI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812" y="359298"/>
            <a:ext cx="17102375" cy="9568405"/>
          </a:xfrm>
          <a:custGeom>
            <a:avLst/>
            <a:gdLst/>
            <a:ahLst/>
            <a:cxnLst/>
            <a:rect l="l" t="t" r="r" b="b"/>
            <a:pathLst>
              <a:path w="17102375" h="9568405">
                <a:moveTo>
                  <a:pt x="0" y="0"/>
                </a:moveTo>
                <a:lnTo>
                  <a:pt x="17102376" y="0"/>
                </a:lnTo>
                <a:lnTo>
                  <a:pt x="17102376" y="9568404"/>
                </a:lnTo>
                <a:lnTo>
                  <a:pt x="0" y="956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5674" y="0"/>
            <a:ext cx="5332733" cy="10287000"/>
          </a:xfrm>
          <a:custGeom>
            <a:avLst/>
            <a:gdLst/>
            <a:ahLst/>
            <a:cxnLst/>
            <a:rect l="l" t="t" r="r" b="b"/>
            <a:pathLst>
              <a:path w="5332733" h="10287000">
                <a:moveTo>
                  <a:pt x="0" y="0"/>
                </a:moveTo>
                <a:lnTo>
                  <a:pt x="5332733" y="0"/>
                </a:lnTo>
                <a:lnTo>
                  <a:pt x="53327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35" t="-12301" r="-70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2733" y="569129"/>
            <a:ext cx="12139840" cy="105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34"/>
              </a:lnSpc>
              <a:spcBef>
                <a:spcPct val="0"/>
              </a:spcBef>
            </a:pPr>
            <a:r>
              <a:rPr lang="en-US" sz="6095">
                <a:solidFill>
                  <a:srgbClr val="0D203B"/>
                </a:solidFill>
                <a:latin typeface="Apricots"/>
                <a:ea typeface="Apricots"/>
                <a:cs typeface="Apricots"/>
                <a:sym typeface="Apricots"/>
              </a:rPr>
              <a:t>Recommendations: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2733" y="2284577"/>
            <a:ext cx="12612166" cy="627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854" lvl="1" indent="-317427" algn="l">
              <a:lnSpc>
                <a:spcPts val="4116"/>
              </a:lnSpc>
              <a:buFont typeface="Arial"/>
              <a:buChar char="•"/>
            </a:pPr>
            <a:r>
              <a:rPr lang="en-US" sz="2940" dirty="0">
                <a:solidFill>
                  <a:srgbClr val="0D203B"/>
                </a:solidFill>
                <a:latin typeface="Della Respira"/>
                <a:ea typeface="Della Respira"/>
                <a:cs typeface="Della Respira"/>
                <a:sym typeface="Della Respira"/>
              </a:rPr>
              <a:t>Identify which songs have the highest number of views, likes, and comments. This helps to understand audience preferences and trending content.</a:t>
            </a:r>
          </a:p>
          <a:p>
            <a:pPr marL="634854" lvl="1" indent="-317427" algn="l">
              <a:lnSpc>
                <a:spcPts val="4116"/>
              </a:lnSpc>
              <a:buFont typeface="Arial"/>
              <a:buChar char="•"/>
            </a:pPr>
            <a:r>
              <a:rPr lang="en-US" sz="2940" dirty="0">
                <a:solidFill>
                  <a:srgbClr val="0D203B"/>
                </a:solidFill>
                <a:latin typeface="Della Respira"/>
                <a:ea typeface="Della Respira"/>
                <a:cs typeface="Della Respira"/>
                <a:sym typeface="Della Respira"/>
              </a:rPr>
              <a:t>Increase engagement rates by analyzing which types of content (lyric videos, live performances, etc.) generate the most likes, comments, and shares.</a:t>
            </a:r>
          </a:p>
          <a:p>
            <a:pPr marL="634854" lvl="1" indent="-317427" algn="l">
              <a:lnSpc>
                <a:spcPts val="4116"/>
              </a:lnSpc>
              <a:buFont typeface="Arial"/>
              <a:buChar char="•"/>
            </a:pPr>
            <a:r>
              <a:rPr lang="en-US" sz="2940" dirty="0">
                <a:solidFill>
                  <a:srgbClr val="0D203B"/>
                </a:solidFill>
                <a:latin typeface="Della Respira"/>
                <a:ea typeface="Della Respira"/>
                <a:cs typeface="Della Respira"/>
                <a:sym typeface="Della Respira"/>
              </a:rPr>
              <a:t>Consider creating interactive content such as polls, quizzes or challenges related to popular songs to boost viewer interaction.</a:t>
            </a:r>
          </a:p>
          <a:p>
            <a:pPr marL="634854" lvl="1" indent="-317427" algn="l">
              <a:lnSpc>
                <a:spcPts val="4116"/>
              </a:lnSpc>
              <a:buFont typeface="Arial"/>
              <a:buChar char="•"/>
            </a:pPr>
            <a:r>
              <a:rPr lang="en-US" sz="2940" dirty="0">
                <a:solidFill>
                  <a:srgbClr val="0D203B"/>
                </a:solidFill>
                <a:latin typeface="Della Respira"/>
                <a:ea typeface="Della Respira"/>
                <a:cs typeface="Della Respira"/>
                <a:sym typeface="Della Respira"/>
              </a:rPr>
              <a:t>Collaborate with other artists, influencers, or brands to expand audience reach and increase engagement.</a:t>
            </a:r>
          </a:p>
          <a:p>
            <a:pPr marL="634854" lvl="1" indent="-317427" algn="l">
              <a:lnSpc>
                <a:spcPts val="4116"/>
              </a:lnSpc>
              <a:buFont typeface="Arial"/>
              <a:buChar char="•"/>
            </a:pPr>
            <a:r>
              <a:rPr lang="en-US" sz="2940" dirty="0">
                <a:solidFill>
                  <a:srgbClr val="0D203B"/>
                </a:solidFill>
                <a:latin typeface="Della Respira"/>
                <a:ea typeface="Della Respira"/>
                <a:cs typeface="Della Respira"/>
                <a:sym typeface="Della Respira"/>
              </a:rPr>
              <a:t>Track views and engagement over time to identify peak periods, viral trends and long-term popularity trends for songs and artists.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649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HK Grotesk Bold</vt:lpstr>
      <vt:lpstr>Montserrat Bold</vt:lpstr>
      <vt:lpstr>Arial</vt:lpstr>
      <vt:lpstr>HK Grotesk Light</vt:lpstr>
      <vt:lpstr>Open Sans Extra Bold</vt:lpstr>
      <vt:lpstr>Calibri</vt:lpstr>
      <vt:lpstr>Oswald Bold</vt:lpstr>
      <vt:lpstr>Poppins</vt:lpstr>
      <vt:lpstr>DM Sans</vt:lpstr>
      <vt:lpstr>DM Sans Bold</vt:lpstr>
      <vt:lpstr>Apricots</vt:lpstr>
      <vt:lpstr>Garet</vt:lpstr>
      <vt:lpstr>Adlery Pro</vt:lpstr>
      <vt:lpstr>Della Respira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Brown Dark Simple Presentation</dc:title>
  <cp:lastModifiedBy>Ankita Dey</cp:lastModifiedBy>
  <cp:revision>2</cp:revision>
  <dcterms:created xsi:type="dcterms:W3CDTF">2006-08-16T00:00:00Z</dcterms:created>
  <dcterms:modified xsi:type="dcterms:W3CDTF">2024-07-06T15:53:47Z</dcterms:modified>
  <dc:identifier>DAGJ_qCp5l0</dc:identifier>
</cp:coreProperties>
</file>